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9" autoAdjust="0"/>
    <p:restoredTop sz="94660"/>
  </p:normalViewPr>
  <p:slideViewPr>
    <p:cSldViewPr snapToGrid="0">
      <p:cViewPr varScale="1">
        <p:scale>
          <a:sx n="62" d="100"/>
          <a:sy n="62" d="100"/>
        </p:scale>
        <p:origin x="6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0707E-EDBA-41F3-9793-6506058021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A593B8-7EAA-496A-B7AC-7B4A15EF8E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E94DCE-248B-490D-86BF-4DE07070F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0069-74A2-446E-980F-4FF43418E25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2EDAC-3865-4A19-9AE6-B6D09B20A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2451C-D9E6-46B7-A990-8E6142C66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F8C2A-DDC1-4BD2-8EFF-9127D732B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583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521DD-F586-42F3-9FDB-D46F5A66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06CF87-1660-49BF-9D1B-8087EBE74C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472084-0F9A-4BA2-A82B-660205683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0069-74A2-446E-980F-4FF43418E25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A941E-3E78-4446-90C1-4A22EA66B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72543-0768-4E22-8587-2CA4AFEFB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F8C2A-DDC1-4BD2-8EFF-9127D732B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962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33358C-6CBF-40C8-99C6-1A602FAFB5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422FA5-95A5-403F-A5F9-3066A68DE2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74D71-0D3D-407D-A17E-C05EDB340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0069-74A2-446E-980F-4FF43418E25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EBB0D4-5F1B-4444-B6D6-57D40C679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3946B-C579-42CE-9641-9D9419D0C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F8C2A-DDC1-4BD2-8EFF-9127D732B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599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A17C7-2FEB-4067-8ADC-4F2BE1CE0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61378-9826-4036-B81F-B2AE860F3E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749DF8-3B06-40C5-AC91-A4BA64EBA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0069-74A2-446E-980F-4FF43418E25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631AB5-7878-47FD-B5DA-FE4C10597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9D1191-F398-4BBB-A650-C3F1C5224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F8C2A-DDC1-4BD2-8EFF-9127D732B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90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1CBA6-53FF-4801-A53E-39584B997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2DAC8A-ED37-4FB1-AF84-59ADABDE8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16FD6-F0D7-4B7A-A040-BA1711A7E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0069-74A2-446E-980F-4FF43418E25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87D6B-3126-4119-87C4-77C838D6C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6D396-9CCA-4607-952F-02CE5DC9C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F8C2A-DDC1-4BD2-8EFF-9127D732B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106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9A768-CBB0-45CE-B491-F8E61B771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68A29-6402-409A-9109-C1D345AB71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E0145-6DE4-4D25-A26C-E7B9C24070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13EB57-A28F-4356-A11D-4C3EB3E1F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0069-74A2-446E-980F-4FF43418E25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84ADF9-3B49-4209-B665-E024183C1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D30237-1865-45E5-B304-A6038AA07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F8C2A-DDC1-4BD2-8EFF-9127D732B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17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3D882-3827-45B8-B23F-803437C5F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425A5-A253-4417-8017-6708D8F0A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EDCED6-E754-456D-A9F1-0742A76599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E58CD1-B7C9-4CC1-B9AB-2F37B706B8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827AF4-D70E-4B08-B213-66EDFF4CC3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8BC0A9-2307-451A-AD6B-6B4A2C82C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0069-74A2-446E-980F-4FF43418E25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1525D9-174D-46C6-8CAB-7A5E18DD4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9F0C3B-01CF-4060-935D-0A5C7CF3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F8C2A-DDC1-4BD2-8EFF-9127D732B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793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52E96-3DB5-4F7E-B010-40DD4F5C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E4EC19-4BB5-43F0-BC0E-62DB7FDC5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0069-74A2-446E-980F-4FF43418E25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38B894-1D1A-4C0B-873A-EC58E4C7C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F34664-A583-476F-8881-74B9D73C5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F8C2A-DDC1-4BD2-8EFF-9127D732B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847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5BA195-D760-4AE8-91AF-4ADAE5222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0069-74A2-446E-980F-4FF43418E25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2EB5E-3A05-4332-8BF5-F989F0236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70F5E6-B5E8-432A-807A-28EE3C9AD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F8C2A-DDC1-4BD2-8EFF-9127D732B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32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4B041-3089-4973-A3C8-32D33DA4F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FEE1D-BF55-47B4-B285-6D76CD0D84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071F05-798F-426B-99C2-BBF82B8E3B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B0C605-CA5E-4DF0-BA4C-F4596F540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0069-74A2-446E-980F-4FF43418E25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7FC657-4D6F-43CF-AF9F-2C621AB87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46B3BE-92BA-47C9-9042-8436DB536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F8C2A-DDC1-4BD2-8EFF-9127D732B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875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2DB37-5D1D-4ADD-A559-38C28641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A64298-75C8-4486-8DD5-4745AC9BAC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89B33D-05EF-4ACE-A6AD-B0CBA080E0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5A1B9D-C79B-4121-8D02-22FA031E4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70069-74A2-446E-980F-4FF43418E25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CAE7A2-B9E7-4A3F-AA7F-044BBD380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613706-908F-4C85-98DF-A5212E3EB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F8C2A-DDC1-4BD2-8EFF-9127D732B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23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572326-E7E8-4BE7-B0D2-21B943BB5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9BCBA5-3B6C-43D1-A47E-E8B550E44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BB89E-B8AD-4CF4-8A0B-24D8EACF10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70069-74A2-446E-980F-4FF43418E25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B23C9-4B76-43E0-A53A-AAB0B195F9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339A2-45C1-4EF7-BEC7-EDA071193E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F8C2A-DDC1-4BD2-8EFF-9127D732B5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47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82F2644-4D92-4D26-A6DC-70B2834E2D2C}"/>
              </a:ext>
            </a:extLst>
          </p:cNvPr>
          <p:cNvGrpSpPr/>
          <p:nvPr/>
        </p:nvGrpSpPr>
        <p:grpSpPr>
          <a:xfrm>
            <a:off x="166623" y="145044"/>
            <a:ext cx="11257142" cy="6567912"/>
            <a:chOff x="-1271759" y="146450"/>
            <a:chExt cx="11257142" cy="6567912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132C6C1-AC74-4434-9A63-ED38B07000D0}"/>
                </a:ext>
              </a:extLst>
            </p:cNvPr>
            <p:cNvSpPr/>
            <p:nvPr/>
          </p:nvSpPr>
          <p:spPr>
            <a:xfrm>
              <a:off x="8101562" y="967072"/>
              <a:ext cx="1193075" cy="3557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GB" sz="1100" dirty="0">
                  <a:solidFill>
                    <a:schemeClr val="tx1"/>
                  </a:solidFill>
                  <a:latin typeface="Garamond"/>
                </a:rPr>
                <a:t>Project management</a:t>
              </a:r>
              <a:endParaRPr lang="LID4096" sz="1100" dirty="0">
                <a:solidFill>
                  <a:schemeClr val="tx1"/>
                </a:solidFill>
                <a:latin typeface="Garamond" panose="02020404030301010803" pitchFamily="18" charset="0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861943E-E368-4557-967B-BA31FBB428CE}"/>
                </a:ext>
              </a:extLst>
            </p:cNvPr>
            <p:cNvGrpSpPr/>
            <p:nvPr/>
          </p:nvGrpSpPr>
          <p:grpSpPr>
            <a:xfrm>
              <a:off x="-1271759" y="146450"/>
              <a:ext cx="11257142" cy="6567912"/>
              <a:chOff x="-1323129" y="146450"/>
              <a:chExt cx="11257142" cy="6567912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EE5CE0E8-7B1B-47D4-90C0-3E26B48F1356}"/>
                  </a:ext>
                </a:extLst>
              </p:cNvPr>
              <p:cNvGrpSpPr/>
              <p:nvPr/>
            </p:nvGrpSpPr>
            <p:grpSpPr>
              <a:xfrm>
                <a:off x="-1323129" y="146450"/>
                <a:ext cx="11257142" cy="6567912"/>
                <a:chOff x="453504" y="141891"/>
                <a:chExt cx="10567471" cy="6567912"/>
              </a:xfrm>
            </p:grpSpPr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E7B1A3F0-D756-4C4E-853E-F903EAB82AED}"/>
                    </a:ext>
                  </a:extLst>
                </p:cNvPr>
                <p:cNvSpPr/>
                <p:nvPr/>
              </p:nvSpPr>
              <p:spPr>
                <a:xfrm>
                  <a:off x="2288810" y="918032"/>
                  <a:ext cx="1887523" cy="7550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100" dirty="0">
                      <a:solidFill>
                        <a:schemeClr val="tx1"/>
                      </a:solidFill>
                      <a:latin typeface="Garamond" panose="02020404030301010803" pitchFamily="18" charset="0"/>
                    </a:rPr>
                    <a:t>Capacity building of regional and national institutions for sustainable groundwater management.</a:t>
                  </a:r>
                  <a:endParaRPr lang="LID4096" sz="1100" dirty="0">
                    <a:solidFill>
                      <a:schemeClr val="tx1"/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32BDAB81-D968-41EA-B8D7-415943B3112B}"/>
                    </a:ext>
                  </a:extLst>
                </p:cNvPr>
                <p:cNvSpPr/>
                <p:nvPr/>
              </p:nvSpPr>
              <p:spPr>
                <a:xfrm>
                  <a:off x="6586586" y="935389"/>
                  <a:ext cx="2385105" cy="75501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algn="ctr"/>
                  <a:r>
                    <a:rPr lang="en-GB" sz="1100" dirty="0">
                      <a:solidFill>
                        <a:schemeClr val="tx1"/>
                      </a:solidFill>
                      <a:latin typeface="Garamond"/>
                    </a:rPr>
                    <a:t>Support the development of innovative infrastructure and groundwater solutions for resilience and sustainable and equitable livelihoods. </a:t>
                  </a:r>
                  <a:endParaRPr lang="LID4096" sz="1100" dirty="0">
                    <a:solidFill>
                      <a:schemeClr val="tx1"/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2A7C72C6-CA54-4BE5-B8AA-A0FA920854D8}"/>
                    </a:ext>
                  </a:extLst>
                </p:cNvPr>
                <p:cNvSpPr/>
                <p:nvPr/>
              </p:nvSpPr>
              <p:spPr>
                <a:xfrm>
                  <a:off x="4451154" y="926092"/>
                  <a:ext cx="1887523" cy="71637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algn="ctr"/>
                  <a:r>
                    <a:rPr lang="en-GB" sz="1100" dirty="0">
                      <a:solidFill>
                        <a:schemeClr val="tx1"/>
                      </a:solidFill>
                      <a:latin typeface="Garamond"/>
                    </a:rPr>
                    <a:t>Knowledge development, advocacy  and equitable dissemination of information.</a:t>
                  </a:r>
                  <a:endParaRPr lang="LID4096" sz="1100" dirty="0">
                    <a:solidFill>
                      <a:schemeClr val="tx1"/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87957E31-502B-4F7E-971C-139643569B2C}"/>
                    </a:ext>
                  </a:extLst>
                </p:cNvPr>
                <p:cNvSpPr/>
                <p:nvPr/>
              </p:nvSpPr>
              <p:spPr>
                <a:xfrm>
                  <a:off x="3243106" y="5133869"/>
                  <a:ext cx="2039914" cy="70805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100" dirty="0">
                      <a:solidFill>
                        <a:schemeClr val="tx1"/>
                      </a:solidFill>
                      <a:latin typeface="Garamond" panose="02020404030301010803" pitchFamily="18" charset="0"/>
                    </a:rPr>
                    <a:t>Effective groundwater management institutions, efficient in the planning and regulation of groundwater use</a:t>
                  </a:r>
                  <a:endParaRPr lang="LID4096" sz="1100" dirty="0">
                    <a:solidFill>
                      <a:schemeClr val="tx1"/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8162DC3E-BAA8-4BFE-8588-CB5635DF5543}"/>
                    </a:ext>
                  </a:extLst>
                </p:cNvPr>
                <p:cNvSpPr/>
                <p:nvPr/>
              </p:nvSpPr>
              <p:spPr>
                <a:xfrm>
                  <a:off x="5368004" y="5207141"/>
                  <a:ext cx="2645058" cy="7110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algn="ctr"/>
                  <a:r>
                    <a:rPr lang="en-GB" sz="1100" dirty="0">
                      <a:solidFill>
                        <a:schemeClr val="tx1"/>
                      </a:solidFill>
                      <a:latin typeface="Garamond"/>
                    </a:rPr>
                    <a:t>Groundwater management and sustainability decision making based on adequate, accessible and up-to-date knowledge base from member states</a:t>
                  </a:r>
                  <a:endParaRPr lang="LID4096" sz="1100" dirty="0">
                    <a:solidFill>
                      <a:schemeClr val="tx1"/>
                    </a:solidFill>
                    <a:latin typeface="Garamond"/>
                  </a:endParaRPr>
                </a:p>
              </p:txBody>
            </p:sp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680A78E9-56C9-4EBD-82AF-E4D475FA384A}"/>
                    </a:ext>
                  </a:extLst>
                </p:cNvPr>
                <p:cNvSpPr/>
                <p:nvPr/>
              </p:nvSpPr>
              <p:spPr>
                <a:xfrm>
                  <a:off x="8015538" y="5315456"/>
                  <a:ext cx="2018983" cy="34938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algn="ctr"/>
                  <a:r>
                    <a:rPr lang="en-GB" sz="1100" dirty="0">
                      <a:solidFill>
                        <a:schemeClr val="tx1"/>
                      </a:solidFill>
                      <a:latin typeface="Garamond"/>
                    </a:rPr>
                    <a:t>Improved public health and climate resilience consciousness of local communities (women and men)</a:t>
                  </a:r>
                  <a:endParaRPr lang="LID4096" sz="1100" dirty="0">
                    <a:solidFill>
                      <a:schemeClr val="tx1"/>
                    </a:solidFill>
                    <a:latin typeface="Garamond"/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DF6FB637-0EC7-474C-B260-419E2D0F1B85}"/>
                    </a:ext>
                  </a:extLst>
                </p:cNvPr>
                <p:cNvSpPr/>
                <p:nvPr/>
              </p:nvSpPr>
              <p:spPr>
                <a:xfrm>
                  <a:off x="4034403" y="6372518"/>
                  <a:ext cx="5151541" cy="26705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100" b="1">
                      <a:solidFill>
                        <a:schemeClr val="tx1"/>
                      </a:solidFill>
                      <a:latin typeface="Garamond" panose="02020404030301010803" pitchFamily="18" charset="0"/>
                    </a:rPr>
                    <a:t>Improved resilience against climate-induced shocks</a:t>
                  </a:r>
                </a:p>
                <a:p>
                  <a:pPr algn="ctr"/>
                  <a:r>
                    <a:rPr lang="en-GB" sz="1100" b="1">
                      <a:solidFill>
                        <a:schemeClr val="tx1"/>
                      </a:solidFill>
                      <a:latin typeface="Garamond" panose="02020404030301010803" pitchFamily="18" charset="0"/>
                    </a:rPr>
                    <a:t> for sustainable livelihoods</a:t>
                  </a:r>
                  <a:endParaRPr lang="LID4096" sz="1100" b="1">
                    <a:solidFill>
                      <a:schemeClr val="tx1"/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1A2DD9DD-6871-4FD7-8DA1-06C2E510291E}"/>
                    </a:ext>
                  </a:extLst>
                </p:cNvPr>
                <p:cNvSpPr txBox="1"/>
                <p:nvPr/>
              </p:nvSpPr>
              <p:spPr>
                <a:xfrm>
                  <a:off x="1917733" y="2396786"/>
                  <a:ext cx="2394968" cy="1785104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t">
                  <a:spAutoFit/>
                </a:bodyPr>
                <a:lstStyle/>
                <a:p>
                  <a:pPr marL="228600" indent="-228600">
                    <a:buFont typeface="+mj-lt"/>
                    <a:buAutoNum type="arabicPeriod"/>
                  </a:pPr>
                  <a:r>
                    <a:rPr lang="en-GB" sz="1100" dirty="0">
                      <a:latin typeface="Garamond" panose="02020404030301010803" pitchFamily="18" charset="0"/>
                    </a:rPr>
                    <a:t>Focus Groups (NFG) in the member states established and trained.</a:t>
                  </a:r>
                </a:p>
                <a:p>
                  <a:pPr marL="228600" indent="-228600">
                    <a:buFont typeface="+mj-lt"/>
                    <a:buAutoNum type="arabicPeriod"/>
                  </a:pPr>
                  <a:r>
                    <a:rPr lang="en-GB" sz="1100" dirty="0">
                      <a:latin typeface="Garamond"/>
                    </a:rPr>
                    <a:t>Capacity building strategy that facilitates equitable participation developed.</a:t>
                  </a:r>
                  <a:endParaRPr lang="en-GB" sz="1100" dirty="0">
                    <a:latin typeface="Garamond" panose="02020404030301010803" pitchFamily="18" charset="0"/>
                  </a:endParaRPr>
                </a:p>
                <a:p>
                  <a:pPr marL="228600" indent="-228600">
                    <a:buFont typeface="+mj-lt"/>
                    <a:buAutoNum type="arabicPeriod"/>
                  </a:pPr>
                  <a:r>
                    <a:rPr lang="en-GB" sz="1100" dirty="0">
                      <a:latin typeface="Garamond" panose="02020404030301010803" pitchFamily="18" charset="0"/>
                    </a:rPr>
                    <a:t>Strategic partnerships established.</a:t>
                  </a:r>
                </a:p>
                <a:p>
                  <a:pPr marL="228600" indent="-228600">
                    <a:buFont typeface="+mj-lt"/>
                    <a:buAutoNum type="arabicPeriod"/>
                  </a:pPr>
                  <a:r>
                    <a:rPr lang="en-GB" sz="1100" dirty="0">
                      <a:latin typeface="Garamond" panose="02020404030301010803" pitchFamily="18" charset="0"/>
                    </a:rPr>
                    <a:t>Sectoral/basin plans including groundwater  impact assessment prepared.</a:t>
                  </a:r>
                </a:p>
                <a:p>
                  <a:pPr marL="228600" indent="-228600">
                    <a:buFont typeface="+mj-lt"/>
                    <a:buAutoNum type="arabicPeriod"/>
                  </a:pPr>
                  <a:endParaRPr lang="en-GB" sz="1100" dirty="0"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F6796236-BCFA-4EC8-84E7-B56887F62C2C}"/>
                    </a:ext>
                  </a:extLst>
                </p:cNvPr>
                <p:cNvSpPr/>
                <p:nvPr/>
              </p:nvSpPr>
              <p:spPr>
                <a:xfrm>
                  <a:off x="4560570" y="2346812"/>
                  <a:ext cx="2185704" cy="22848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28600" indent="-228600">
                    <a:buFont typeface="+mj-lt"/>
                    <a:buAutoNum type="arabicPeriod"/>
                  </a:pPr>
                  <a:r>
                    <a:rPr lang="en-GB" sz="1100" dirty="0">
                      <a:solidFill>
                        <a:schemeClr val="tx1"/>
                      </a:solidFill>
                      <a:latin typeface="Garamond" panose="02020404030301010803" pitchFamily="18" charset="0"/>
                    </a:rPr>
                    <a:t>SADC-GIP expanded with data updating and exchanging protocols in place</a:t>
                  </a:r>
                </a:p>
                <a:p>
                  <a:pPr marL="228600" indent="-228600">
                    <a:buFont typeface="+mj-lt"/>
                    <a:buAutoNum type="arabicPeriod"/>
                  </a:pPr>
                  <a:r>
                    <a:rPr lang="en-GB" sz="1100" dirty="0">
                      <a:solidFill>
                        <a:schemeClr val="tx1"/>
                      </a:solidFill>
                      <a:latin typeface="Garamond" panose="02020404030301010803" pitchFamily="18" charset="0"/>
                    </a:rPr>
                    <a:t>Groundwater Literature Archive expanded</a:t>
                  </a:r>
                </a:p>
                <a:p>
                  <a:pPr marL="228600" indent="-228600">
                    <a:buFont typeface="+mj-lt"/>
                    <a:buAutoNum type="arabicPeriod"/>
                  </a:pPr>
                  <a:r>
                    <a:rPr lang="en-GB" sz="1100" dirty="0">
                      <a:solidFill>
                        <a:schemeClr val="tx1"/>
                      </a:solidFill>
                      <a:latin typeface="Garamond" panose="02020404030301010803" pitchFamily="18" charset="0"/>
                    </a:rPr>
                    <a:t>Groundwater studies at the national and transboundary level completed and disseminated</a:t>
                  </a:r>
                </a:p>
                <a:p>
                  <a:pPr marL="228600" indent="-228600">
                    <a:buFont typeface="+mj-lt"/>
                    <a:buAutoNum type="arabicPeriod"/>
                  </a:pPr>
                  <a:r>
                    <a:rPr lang="en-GB" sz="1100" dirty="0">
                      <a:solidFill>
                        <a:schemeClr val="tx1"/>
                      </a:solidFill>
                      <a:latin typeface="Garamond" panose="02020404030301010803" pitchFamily="18" charset="0"/>
                    </a:rPr>
                    <a:t>Knowledge sharing events and initiatives that is open and accessible for all completed (literacy levels and the physically challenged).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926F92A-1F1A-46DC-849C-6719226CFB05}"/>
                    </a:ext>
                  </a:extLst>
                </p:cNvPr>
                <p:cNvSpPr txBox="1"/>
                <p:nvPr/>
              </p:nvSpPr>
              <p:spPr>
                <a:xfrm>
                  <a:off x="6938740" y="2383844"/>
                  <a:ext cx="2119441" cy="195438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t">
                  <a:spAutoFit/>
                </a:bodyPr>
                <a:lstStyle/>
                <a:p>
                  <a:pPr marL="228600" indent="-228600">
                    <a:buAutoNum type="arabicPeriod"/>
                  </a:pPr>
                  <a:r>
                    <a:rPr lang="en-GB" sz="1100" dirty="0">
                      <a:latin typeface="Garamond"/>
                    </a:rPr>
                    <a:t>Communities (women and men) organized and trained on groundwater management.</a:t>
                  </a:r>
                  <a:endParaRPr lang="en-GB" sz="1100" dirty="0">
                    <a:latin typeface="Garamond" panose="02020404030301010803" pitchFamily="18" charset="0"/>
                  </a:endParaRPr>
                </a:p>
                <a:p>
                  <a:pPr marL="228600" indent="-228600">
                    <a:buFont typeface="+mj-lt"/>
                    <a:buAutoNum type="arabicPeriod"/>
                  </a:pPr>
                  <a:r>
                    <a:rPr lang="en-GB" sz="1100" dirty="0">
                      <a:latin typeface="Garamond" panose="02020404030301010803" pitchFamily="18" charset="0"/>
                    </a:rPr>
                    <a:t>Base and innovative infrastructure pilots built and tested. </a:t>
                  </a:r>
                </a:p>
                <a:p>
                  <a:pPr marL="228600" indent="-228600">
                    <a:buFont typeface="+mj-lt"/>
                    <a:buAutoNum type="arabicPeriod"/>
                  </a:pPr>
                  <a:r>
                    <a:rPr lang="en-GB" sz="1100" dirty="0">
                      <a:latin typeface="Garamond" panose="02020404030301010803" pitchFamily="18" charset="0"/>
                    </a:rPr>
                    <a:t>Groundwater monitoring networks expanded.</a:t>
                  </a:r>
                </a:p>
                <a:p>
                  <a:pPr marL="228600" indent="-228600">
                    <a:buFont typeface="+mj-lt"/>
                    <a:buAutoNum type="arabicPeriod"/>
                  </a:pPr>
                  <a:r>
                    <a:rPr lang="en-GB" sz="1100" dirty="0">
                      <a:latin typeface="Garamond"/>
                    </a:rPr>
                    <a:t>Awareness-raising events and initiatives  that takes into account equitable participation</a:t>
                  </a:r>
                  <a:r>
                    <a:rPr lang="en-GB" sz="1100" dirty="0">
                      <a:latin typeface="Garamond" panose="02020404030301010803" pitchFamily="18" charset="0"/>
                    </a:rPr>
                    <a:t> completed.</a:t>
                  </a: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A161C8AF-57FF-49C2-BCA3-457EA1FE52CD}"/>
                    </a:ext>
                  </a:extLst>
                </p:cNvPr>
                <p:cNvSpPr/>
                <p:nvPr/>
              </p:nvSpPr>
              <p:spPr>
                <a:xfrm>
                  <a:off x="6267455" y="431340"/>
                  <a:ext cx="914400" cy="1670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sz="1100">
                    <a:solidFill>
                      <a:schemeClr val="tx1"/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243A8A43-81E8-4F7E-A60D-8DACFD5822CA}"/>
                    </a:ext>
                  </a:extLst>
                </p:cNvPr>
                <p:cNvSpPr txBox="1"/>
                <p:nvPr/>
              </p:nvSpPr>
              <p:spPr>
                <a:xfrm>
                  <a:off x="5978334" y="155484"/>
                  <a:ext cx="889355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100" b="1">
                      <a:latin typeface="Garamond" panose="02020404030301010803" pitchFamily="18" charset="0"/>
                    </a:rPr>
                    <a:t>SADC-GMI</a:t>
                  </a: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720F53D4-610D-4B8E-8842-9318393F9B9C}"/>
                    </a:ext>
                  </a:extLst>
                </p:cNvPr>
                <p:cNvSpPr/>
                <p:nvPr/>
              </p:nvSpPr>
              <p:spPr>
                <a:xfrm>
                  <a:off x="1905064" y="6218336"/>
                  <a:ext cx="978162" cy="27474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sz="1200">
                    <a:solidFill>
                      <a:schemeClr val="tx1"/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D4481E4-A6E5-4298-B077-7BAFF323D61B}"/>
                    </a:ext>
                  </a:extLst>
                </p:cNvPr>
                <p:cNvSpPr txBox="1"/>
                <p:nvPr/>
              </p:nvSpPr>
              <p:spPr>
                <a:xfrm>
                  <a:off x="791683" y="211696"/>
                  <a:ext cx="1110281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600" b="1"/>
                    <a:t>Initiative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A504D587-4277-4216-9142-1EF3EAADFC84}"/>
                    </a:ext>
                  </a:extLst>
                </p:cNvPr>
                <p:cNvSpPr txBox="1"/>
                <p:nvPr/>
              </p:nvSpPr>
              <p:spPr>
                <a:xfrm>
                  <a:off x="453504" y="1224718"/>
                  <a:ext cx="1645495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600" b="1"/>
                    <a:t>Component</a:t>
                  </a:r>
                </a:p>
                <a:p>
                  <a:pPr algn="ctr"/>
                  <a:r>
                    <a:rPr lang="en-GB" sz="1600" b="1"/>
                    <a:t>(Intervention)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599887B-5EA2-4DEB-9C86-6F777054BD40}"/>
                    </a:ext>
                  </a:extLst>
                </p:cNvPr>
                <p:cNvSpPr txBox="1"/>
                <p:nvPr/>
              </p:nvSpPr>
              <p:spPr>
                <a:xfrm>
                  <a:off x="857158" y="2982681"/>
                  <a:ext cx="978162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600" b="1"/>
                    <a:t>Output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8A194917-3379-449C-84B8-BFBB69A86887}"/>
                    </a:ext>
                  </a:extLst>
                </p:cNvPr>
                <p:cNvSpPr txBox="1"/>
                <p:nvPr/>
              </p:nvSpPr>
              <p:spPr>
                <a:xfrm>
                  <a:off x="766714" y="5133869"/>
                  <a:ext cx="1044221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600" b="1"/>
                    <a:t>Outcome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1FF1F27A-7030-4A54-BA77-2879CEE4CEA9}"/>
                    </a:ext>
                  </a:extLst>
                </p:cNvPr>
                <p:cNvSpPr txBox="1"/>
                <p:nvPr/>
              </p:nvSpPr>
              <p:spPr>
                <a:xfrm>
                  <a:off x="807164" y="6257909"/>
                  <a:ext cx="938170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600" b="1"/>
                    <a:t>Impact</a:t>
                  </a:r>
                </a:p>
              </p:txBody>
            </p:sp>
            <p:sp>
              <p:nvSpPr>
                <p:cNvPr id="25" name="Rectangle: Rounded Corners 24">
                  <a:extLst>
                    <a:ext uri="{FF2B5EF4-FFF2-40B4-BE49-F238E27FC236}">
                      <a16:creationId xmlns:a16="http://schemas.microsoft.com/office/drawing/2014/main" id="{D17FDD6B-013F-4CD2-9132-FD8F539D943C}"/>
                    </a:ext>
                  </a:extLst>
                </p:cNvPr>
                <p:cNvSpPr/>
                <p:nvPr/>
              </p:nvSpPr>
              <p:spPr>
                <a:xfrm>
                  <a:off x="2210537" y="910638"/>
                  <a:ext cx="1887523" cy="755009"/>
                </a:xfrm>
                <a:prstGeom prst="roundRect">
                  <a:avLst/>
                </a:prstGeom>
                <a:noFill/>
                <a:ln>
                  <a:solidFill>
                    <a:schemeClr val="accent2">
                      <a:lumMod val="75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26" name="Rectangle: Rounded Corners 25">
                  <a:extLst>
                    <a:ext uri="{FF2B5EF4-FFF2-40B4-BE49-F238E27FC236}">
                      <a16:creationId xmlns:a16="http://schemas.microsoft.com/office/drawing/2014/main" id="{BAA62732-F1AF-4664-B765-8C2C522F0789}"/>
                    </a:ext>
                  </a:extLst>
                </p:cNvPr>
                <p:cNvSpPr/>
                <p:nvPr/>
              </p:nvSpPr>
              <p:spPr>
                <a:xfrm>
                  <a:off x="4424242" y="962512"/>
                  <a:ext cx="1887523" cy="709775"/>
                </a:xfrm>
                <a:prstGeom prst="roundRect">
                  <a:avLst/>
                </a:prstGeom>
                <a:noFill/>
                <a:ln>
                  <a:solidFill>
                    <a:schemeClr val="accent2">
                      <a:lumMod val="75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27" name="Rectangle: Rounded Corners 26">
                  <a:extLst>
                    <a:ext uri="{FF2B5EF4-FFF2-40B4-BE49-F238E27FC236}">
                      <a16:creationId xmlns:a16="http://schemas.microsoft.com/office/drawing/2014/main" id="{FCB2E345-F023-4FBA-9D29-65837CDB719E}"/>
                    </a:ext>
                  </a:extLst>
                </p:cNvPr>
                <p:cNvSpPr/>
                <p:nvPr/>
              </p:nvSpPr>
              <p:spPr>
                <a:xfrm>
                  <a:off x="6613498" y="925172"/>
                  <a:ext cx="2252489" cy="755009"/>
                </a:xfrm>
                <a:prstGeom prst="roundRect">
                  <a:avLst/>
                </a:prstGeom>
                <a:noFill/>
                <a:ln>
                  <a:solidFill>
                    <a:schemeClr val="accent2">
                      <a:lumMod val="75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28" name="Rectangle: Rounded Corners 27">
                  <a:extLst>
                    <a:ext uri="{FF2B5EF4-FFF2-40B4-BE49-F238E27FC236}">
                      <a16:creationId xmlns:a16="http://schemas.microsoft.com/office/drawing/2014/main" id="{2842FD1C-C01E-4A2D-9659-2FC7253BBB2E}"/>
                    </a:ext>
                  </a:extLst>
                </p:cNvPr>
                <p:cNvSpPr/>
                <p:nvPr/>
              </p:nvSpPr>
              <p:spPr>
                <a:xfrm>
                  <a:off x="3300863" y="5192806"/>
                  <a:ext cx="1957664" cy="656110"/>
                </a:xfrm>
                <a:prstGeom prst="roundRect">
                  <a:avLst/>
                </a:prstGeom>
                <a:noFill/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29" name="Rectangle: Rounded Corners 28">
                  <a:extLst>
                    <a:ext uri="{FF2B5EF4-FFF2-40B4-BE49-F238E27FC236}">
                      <a16:creationId xmlns:a16="http://schemas.microsoft.com/office/drawing/2014/main" id="{D41FA3DB-62A0-4C7A-AB4C-9A14F0F320CE}"/>
                    </a:ext>
                  </a:extLst>
                </p:cNvPr>
                <p:cNvSpPr/>
                <p:nvPr/>
              </p:nvSpPr>
              <p:spPr>
                <a:xfrm>
                  <a:off x="5431235" y="5207142"/>
                  <a:ext cx="2521117" cy="640246"/>
                </a:xfrm>
                <a:prstGeom prst="roundRect">
                  <a:avLst/>
                </a:prstGeom>
                <a:noFill/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0" name="Rectangle: Rounded Corners 29">
                  <a:extLst>
                    <a:ext uri="{FF2B5EF4-FFF2-40B4-BE49-F238E27FC236}">
                      <a16:creationId xmlns:a16="http://schemas.microsoft.com/office/drawing/2014/main" id="{8625D98B-AFA1-4BB6-B784-52A81AFDDD0C}"/>
                    </a:ext>
                  </a:extLst>
                </p:cNvPr>
                <p:cNvSpPr/>
                <p:nvPr/>
              </p:nvSpPr>
              <p:spPr>
                <a:xfrm>
                  <a:off x="8058533" y="5214537"/>
                  <a:ext cx="1930518" cy="628546"/>
                </a:xfrm>
                <a:prstGeom prst="roundRect">
                  <a:avLst/>
                </a:prstGeom>
                <a:noFill/>
                <a:ln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A9801694-1B44-4C6C-A635-D78B07F46865}"/>
                    </a:ext>
                  </a:extLst>
                </p:cNvPr>
                <p:cNvSpPr/>
                <p:nvPr/>
              </p:nvSpPr>
              <p:spPr>
                <a:xfrm>
                  <a:off x="1928876" y="757641"/>
                  <a:ext cx="9092099" cy="1023053"/>
                </a:xfrm>
                <a:prstGeom prst="rect">
                  <a:avLst/>
                </a:prstGeom>
                <a:noFill/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9D777FBA-C2C8-42BB-9FE6-C104F15B086D}"/>
                    </a:ext>
                  </a:extLst>
                </p:cNvPr>
                <p:cNvSpPr/>
                <p:nvPr/>
              </p:nvSpPr>
              <p:spPr>
                <a:xfrm>
                  <a:off x="1928876" y="2251340"/>
                  <a:ext cx="2321794" cy="2462213"/>
                </a:xfrm>
                <a:prstGeom prst="rect">
                  <a:avLst/>
                </a:prstGeom>
                <a:noFill/>
                <a:ln w="381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42E340A8-43D0-48B9-AE5E-6CD456E8BDEE}"/>
                    </a:ext>
                  </a:extLst>
                </p:cNvPr>
                <p:cNvSpPr/>
                <p:nvPr/>
              </p:nvSpPr>
              <p:spPr>
                <a:xfrm>
                  <a:off x="3233241" y="5106593"/>
                  <a:ext cx="7019239" cy="873370"/>
                </a:xfrm>
                <a:prstGeom prst="rect">
                  <a:avLst/>
                </a:prstGeom>
                <a:noFill/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9B28F259-63CE-4741-818C-6D03D7E9882F}"/>
                    </a:ext>
                  </a:extLst>
                </p:cNvPr>
                <p:cNvSpPr/>
                <p:nvPr/>
              </p:nvSpPr>
              <p:spPr>
                <a:xfrm>
                  <a:off x="5912203" y="141891"/>
                  <a:ext cx="1021619" cy="256984"/>
                </a:xfrm>
                <a:prstGeom prst="rect">
                  <a:avLst/>
                </a:prstGeom>
                <a:noFill/>
                <a:ln w="381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4D42B5AB-6E9E-4A26-AB68-062AC376AECC}"/>
                    </a:ext>
                  </a:extLst>
                </p:cNvPr>
                <p:cNvSpPr/>
                <p:nvPr/>
              </p:nvSpPr>
              <p:spPr>
                <a:xfrm>
                  <a:off x="4638675" y="6302287"/>
                  <a:ext cx="3781426" cy="407516"/>
                </a:xfrm>
                <a:prstGeom prst="rect">
                  <a:avLst/>
                </a:prstGeom>
                <a:noFill/>
                <a:ln w="381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6" name="Arrow: Down 35">
                  <a:extLst>
                    <a:ext uri="{FF2B5EF4-FFF2-40B4-BE49-F238E27FC236}">
                      <a16:creationId xmlns:a16="http://schemas.microsoft.com/office/drawing/2014/main" id="{810E2937-E2A4-4A6E-BA16-B1D77931D3B1}"/>
                    </a:ext>
                  </a:extLst>
                </p:cNvPr>
                <p:cNvSpPr/>
                <p:nvPr/>
              </p:nvSpPr>
              <p:spPr>
                <a:xfrm>
                  <a:off x="6353366" y="456216"/>
                  <a:ext cx="141149" cy="264987"/>
                </a:xfrm>
                <a:prstGeom prst="downArrow">
                  <a:avLst/>
                </a:prstGeom>
                <a:solidFill>
                  <a:schemeClr val="tx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7" name="Arrow: Down 36">
                  <a:extLst>
                    <a:ext uri="{FF2B5EF4-FFF2-40B4-BE49-F238E27FC236}">
                      <a16:creationId xmlns:a16="http://schemas.microsoft.com/office/drawing/2014/main" id="{CDA13FE8-86F8-458F-9FDB-C7436D36456B}"/>
                    </a:ext>
                  </a:extLst>
                </p:cNvPr>
                <p:cNvSpPr/>
                <p:nvPr/>
              </p:nvSpPr>
              <p:spPr>
                <a:xfrm>
                  <a:off x="3113833" y="1801129"/>
                  <a:ext cx="119408" cy="408328"/>
                </a:xfrm>
                <a:prstGeom prst="downArrow">
                  <a:avLst/>
                </a:prstGeom>
                <a:solidFill>
                  <a:schemeClr val="tx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8" name="Arrow: Down 37">
                  <a:extLst>
                    <a:ext uri="{FF2B5EF4-FFF2-40B4-BE49-F238E27FC236}">
                      <a16:creationId xmlns:a16="http://schemas.microsoft.com/office/drawing/2014/main" id="{6326F8BB-FE58-473A-8F09-652549FA2E58}"/>
                    </a:ext>
                  </a:extLst>
                </p:cNvPr>
                <p:cNvSpPr/>
                <p:nvPr/>
              </p:nvSpPr>
              <p:spPr>
                <a:xfrm>
                  <a:off x="5418579" y="1784906"/>
                  <a:ext cx="121523" cy="408328"/>
                </a:xfrm>
                <a:prstGeom prst="downArrow">
                  <a:avLst/>
                </a:prstGeom>
                <a:solidFill>
                  <a:schemeClr val="tx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FE4417E8-0520-4044-8F08-FCF130CED297}"/>
                    </a:ext>
                  </a:extLst>
                </p:cNvPr>
                <p:cNvSpPr/>
                <p:nvPr/>
              </p:nvSpPr>
              <p:spPr>
                <a:xfrm>
                  <a:off x="4476353" y="2251340"/>
                  <a:ext cx="2185704" cy="2462213"/>
                </a:xfrm>
                <a:prstGeom prst="rect">
                  <a:avLst/>
                </a:prstGeom>
                <a:noFill/>
                <a:ln w="381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3B9B252C-CBDF-453B-875A-FFD915EAE07E}"/>
                    </a:ext>
                  </a:extLst>
                </p:cNvPr>
                <p:cNvSpPr/>
                <p:nvPr/>
              </p:nvSpPr>
              <p:spPr>
                <a:xfrm>
                  <a:off x="6825708" y="2259643"/>
                  <a:ext cx="2232473" cy="2453910"/>
                </a:xfrm>
                <a:prstGeom prst="rect">
                  <a:avLst/>
                </a:prstGeom>
                <a:noFill/>
                <a:ln w="381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41" name="Arrow: Down 40">
                  <a:extLst>
                    <a:ext uri="{FF2B5EF4-FFF2-40B4-BE49-F238E27FC236}">
                      <a16:creationId xmlns:a16="http://schemas.microsoft.com/office/drawing/2014/main" id="{F9544BB9-40A9-40C3-B1E0-FEEFEEC105DA}"/>
                    </a:ext>
                  </a:extLst>
                </p:cNvPr>
                <p:cNvSpPr/>
                <p:nvPr/>
              </p:nvSpPr>
              <p:spPr>
                <a:xfrm>
                  <a:off x="9604981" y="1790711"/>
                  <a:ext cx="121523" cy="408328"/>
                </a:xfrm>
                <a:prstGeom prst="downArrow">
                  <a:avLst/>
                </a:prstGeom>
                <a:solidFill>
                  <a:schemeClr val="tx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42" name="Arrow: Down 41">
                  <a:extLst>
                    <a:ext uri="{FF2B5EF4-FFF2-40B4-BE49-F238E27FC236}">
                      <a16:creationId xmlns:a16="http://schemas.microsoft.com/office/drawing/2014/main" id="{F7983060-72CC-456F-98E0-85206DB590AB}"/>
                    </a:ext>
                  </a:extLst>
                </p:cNvPr>
                <p:cNvSpPr/>
                <p:nvPr/>
              </p:nvSpPr>
              <p:spPr>
                <a:xfrm>
                  <a:off x="3556166" y="4691182"/>
                  <a:ext cx="119408" cy="408328"/>
                </a:xfrm>
                <a:prstGeom prst="downArrow">
                  <a:avLst/>
                </a:prstGeom>
                <a:solidFill>
                  <a:schemeClr val="tx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43" name="Arrow: Down 42">
                  <a:extLst>
                    <a:ext uri="{FF2B5EF4-FFF2-40B4-BE49-F238E27FC236}">
                      <a16:creationId xmlns:a16="http://schemas.microsoft.com/office/drawing/2014/main" id="{B3906F0C-15E4-4852-871E-D383A38646ED}"/>
                    </a:ext>
                  </a:extLst>
                </p:cNvPr>
                <p:cNvSpPr/>
                <p:nvPr/>
              </p:nvSpPr>
              <p:spPr>
                <a:xfrm>
                  <a:off x="5546091" y="4691182"/>
                  <a:ext cx="121523" cy="408328"/>
                </a:xfrm>
                <a:prstGeom prst="downArrow">
                  <a:avLst/>
                </a:prstGeom>
                <a:solidFill>
                  <a:schemeClr val="tx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44" name="Arrow: Down 43">
                  <a:extLst>
                    <a:ext uri="{FF2B5EF4-FFF2-40B4-BE49-F238E27FC236}">
                      <a16:creationId xmlns:a16="http://schemas.microsoft.com/office/drawing/2014/main" id="{38156035-6A14-4799-AAD1-F4A00D311434}"/>
                    </a:ext>
                  </a:extLst>
                </p:cNvPr>
                <p:cNvSpPr/>
                <p:nvPr/>
              </p:nvSpPr>
              <p:spPr>
                <a:xfrm>
                  <a:off x="7910719" y="4697780"/>
                  <a:ext cx="121523" cy="408328"/>
                </a:xfrm>
                <a:prstGeom prst="downArrow">
                  <a:avLst/>
                </a:prstGeom>
                <a:solidFill>
                  <a:schemeClr val="tx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45" name="Arrow: Down 44">
                  <a:extLst>
                    <a:ext uri="{FF2B5EF4-FFF2-40B4-BE49-F238E27FC236}">
                      <a16:creationId xmlns:a16="http://schemas.microsoft.com/office/drawing/2014/main" id="{9A0FC168-2831-4DAF-BA1F-FE8A54861A9C}"/>
                    </a:ext>
                  </a:extLst>
                </p:cNvPr>
                <p:cNvSpPr/>
                <p:nvPr/>
              </p:nvSpPr>
              <p:spPr>
                <a:xfrm>
                  <a:off x="6494515" y="6000910"/>
                  <a:ext cx="121523" cy="274744"/>
                </a:xfrm>
                <a:prstGeom prst="downArrow">
                  <a:avLst/>
                </a:prstGeom>
                <a:solidFill>
                  <a:schemeClr val="tx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</p:grp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2DD0B589-E599-4B9E-A8FE-EA466DB080AB}"/>
                  </a:ext>
                </a:extLst>
              </p:cNvPr>
              <p:cNvSpPr/>
              <p:nvPr/>
            </p:nvSpPr>
            <p:spPr>
              <a:xfrm>
                <a:off x="7830912" y="939949"/>
                <a:ext cx="1665859" cy="755009"/>
              </a:xfrm>
              <a:prstGeom prst="roundRect">
                <a:avLst/>
              </a:prstGeom>
              <a:noFill/>
              <a:ln>
                <a:solidFill>
                  <a:schemeClr val="accent2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AF70F119-272B-473E-804F-11755C2E2A19}"/>
                  </a:ext>
                </a:extLst>
              </p:cNvPr>
              <p:cNvSpPr/>
              <p:nvPr/>
            </p:nvSpPr>
            <p:spPr>
              <a:xfrm>
                <a:off x="8022351" y="2275143"/>
                <a:ext cx="1809062" cy="2442969"/>
              </a:xfrm>
              <a:prstGeom prst="rect">
                <a:avLst/>
              </a:prstGeom>
              <a:noFill/>
              <a:ln w="381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48EA6F3C-5C6B-4FEF-9A95-E429A5EF0EA7}"/>
                  </a:ext>
                </a:extLst>
              </p:cNvPr>
              <p:cNvSpPr/>
              <p:nvPr/>
            </p:nvSpPr>
            <p:spPr>
              <a:xfrm>
                <a:off x="8061927" y="2394096"/>
                <a:ext cx="1716453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8600" indent="-228600">
                  <a:buFont typeface="+mj-lt"/>
                  <a:buAutoNum type="arabicPeriod"/>
                </a:pPr>
                <a:r>
                  <a:rPr lang="en-GB" sz="1100" dirty="0">
                    <a:latin typeface="Garamond"/>
                  </a:rPr>
                  <a:t>An efficient, gender balanced and well-structured  project management unit with improved GESI capacity maintained.</a:t>
                </a:r>
              </a:p>
            </p:txBody>
          </p:sp>
          <p:sp>
            <p:nvSpPr>
              <p:cNvPr id="50" name="Arrow: Down 49">
                <a:extLst>
                  <a:ext uri="{FF2B5EF4-FFF2-40B4-BE49-F238E27FC236}">
                    <a16:creationId xmlns:a16="http://schemas.microsoft.com/office/drawing/2014/main" id="{13360CE0-DC4B-44D8-A85D-E1003C82706E}"/>
                  </a:ext>
                </a:extLst>
              </p:cNvPr>
              <p:cNvSpPr/>
              <p:nvPr/>
            </p:nvSpPr>
            <p:spPr>
              <a:xfrm>
                <a:off x="8591981" y="4695741"/>
                <a:ext cx="129454" cy="408328"/>
              </a:xfrm>
              <a:prstGeom prst="downArrow">
                <a:avLst/>
              </a:prstGeom>
              <a:solidFill>
                <a:schemeClr val="tx1"/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6564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EF Documents Content Type" ma:contentTypeID="0x01010000FE34C145B86045B63DA32DFB8FDDBE00F30692405A985C4A8B0A6D5A715BB992" ma:contentTypeVersion="19" ma:contentTypeDescription="" ma:contentTypeScope="" ma:versionID="25b3e7f40721bd5f0062645e86eec1bc">
  <xsd:schema xmlns:xsd="http://www.w3.org/2001/XMLSchema" xmlns:xs="http://www.w3.org/2001/XMLSchema" xmlns:p="http://schemas.microsoft.com/office/2006/metadata/properties" xmlns:ns2="ceb00776-aa5c-4fc8-b6fe-5f035152e4b6" xmlns:ns3="c7ede9f9-c657-4e65-88e7-7be717847d9e" xmlns:ns4="3e02667f-0271-471b-bd6e-11a2e16def1d" xmlns:ns5="ff57b53f-0493-42a0-86f6-b9b1333ab06d" xmlns:ns6="b8caa731-411c-4ce8-a2a6-5b517e250d33" targetNamespace="http://schemas.microsoft.com/office/2006/metadata/properties" ma:root="true" ma:fieldsID="39abbc288d8230d35509eb826c3067a1" ns2:_="" ns3:_="" ns4:_="" ns5:_="" ns6:_="">
    <xsd:import namespace="ceb00776-aa5c-4fc8-b6fe-5f035152e4b6"/>
    <xsd:import namespace="c7ede9f9-c657-4e65-88e7-7be717847d9e"/>
    <xsd:import namespace="3e02667f-0271-471b-bd6e-11a2e16def1d"/>
    <xsd:import namespace="ff57b53f-0493-42a0-86f6-b9b1333ab06d"/>
    <xsd:import namespace="b8caa731-411c-4ce8-a2a6-5b517e250d33"/>
    <xsd:element name="properties">
      <xsd:complexType>
        <xsd:sequence>
          <xsd:element name="documentManagement">
            <xsd:complexType>
              <xsd:all>
                <xsd:element ref="ns2:Classification" minOccurs="0"/>
                <xsd:element ref="ns2:Country1" minOccurs="0"/>
                <xsd:element ref="ns2:DocActive" minOccurs="0"/>
                <xsd:element ref="ns2:DocCategory" minOccurs="0"/>
                <xsd:element ref="ns2:DocPrefix" minOccurs="0"/>
                <xsd:element ref="ns2:DocType" minOccurs="0"/>
                <xsd:element ref="ns2:DocumentTitle" minOccurs="0"/>
                <xsd:element ref="ns2:FocalArea" minOccurs="0"/>
                <xsd:element ref="ns2:GEFID" minOccurs="0"/>
                <xsd:element ref="ns2:ProjectTitle" minOccurs="0"/>
                <xsd:element ref="ns2:ProjectType" minOccurs="0"/>
                <xsd:element ref="ns2:TrustFundType" minOccurs="0"/>
                <xsd:element ref="ns3:MediaServiceMetadata" minOccurs="0"/>
                <xsd:element ref="ns3:MediaServiceFastMetadata" minOccurs="0"/>
                <xsd:element ref="ns4:TaxCatchAll" minOccurs="0"/>
                <xsd:element ref="ns2:GEFCountry" minOccurs="0"/>
                <xsd:element ref="ns2:GEFProjectID" minOccurs="0"/>
                <xsd:element ref="ns5:MediaServiceAutoTags" minOccurs="0"/>
                <xsd:element ref="ns5:MediaServiceOCR" minOccurs="0"/>
                <xsd:element ref="ns6:SharedWithUsers" minOccurs="0"/>
                <xsd:element ref="ns6:SharedWithDetails" minOccurs="0"/>
                <xsd:element ref="ns5:MediaServiceDateTaken" minOccurs="0"/>
                <xsd:element ref="ns5:MediaServiceGenerationTime" minOccurs="0"/>
                <xsd:element ref="ns5:MediaServiceEventHashCode" minOccurs="0"/>
                <xsd:element ref="ns5:MediaServiceAutoKeyPoints" minOccurs="0"/>
                <xsd:element ref="ns5:MediaServiceKeyPoints" minOccurs="0"/>
                <xsd:element ref="ns5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b00776-aa5c-4fc8-b6fe-5f035152e4b6" elementFormDefault="qualified">
    <xsd:import namespace="http://schemas.microsoft.com/office/2006/documentManagement/types"/>
    <xsd:import namespace="http://schemas.microsoft.com/office/infopath/2007/PartnerControls"/>
    <xsd:element name="Classification" ma:index="8" nillable="true" ma:displayName="Classification" ma:internalName="Classification">
      <xsd:simpleType>
        <xsd:restriction base="dms:Text">
          <xsd:maxLength value="255"/>
        </xsd:restriction>
      </xsd:simpleType>
    </xsd:element>
    <xsd:element name="Country1" ma:index="9" nillable="true" ma:displayName="Country" ma:internalName="Country1">
      <xsd:simpleType>
        <xsd:restriction base="dms:Text">
          <xsd:maxLength value="255"/>
        </xsd:restriction>
      </xsd:simpleType>
    </xsd:element>
    <xsd:element name="DocActive" ma:index="10" nillable="true" ma:displayName="DocActive" ma:default="No" ma:format="Dropdown" ma:internalName="DocActive">
      <xsd:simpleType>
        <xsd:restriction base="dms:Choice">
          <xsd:enumeration value="Yes"/>
          <xsd:enumeration value="No"/>
        </xsd:restriction>
      </xsd:simpleType>
    </xsd:element>
    <xsd:element name="DocCategory" ma:index="11" nillable="true" ma:displayName="DocCategory" ma:internalName="DocCategory">
      <xsd:simpleType>
        <xsd:restriction base="dms:Text">
          <xsd:maxLength value="255"/>
        </xsd:restriction>
      </xsd:simpleType>
    </xsd:element>
    <xsd:element name="DocPrefix" ma:index="12" nillable="true" ma:displayName="DocPrefix" ma:internalName="DocPrefix">
      <xsd:simpleType>
        <xsd:restriction base="dms:Text">
          <xsd:maxLength value="255"/>
        </xsd:restriction>
      </xsd:simpleType>
    </xsd:element>
    <xsd:element name="DocType" ma:index="13" nillable="true" ma:displayName="DocType" ma:internalName="DocType">
      <xsd:simpleType>
        <xsd:restriction base="dms:Text">
          <xsd:maxLength value="255"/>
        </xsd:restriction>
      </xsd:simpleType>
    </xsd:element>
    <xsd:element name="DocumentTitle" ma:index="14" nillable="true" ma:displayName="DocumentTitle" ma:internalName="DocumentTitle">
      <xsd:simpleType>
        <xsd:restriction base="dms:Text">
          <xsd:maxLength value="255"/>
        </xsd:restriction>
      </xsd:simpleType>
    </xsd:element>
    <xsd:element name="FocalArea" ma:index="15" nillable="true" ma:displayName="FocalArea" ma:internalName="FocalArea">
      <xsd:simpleType>
        <xsd:restriction base="dms:Text">
          <xsd:maxLength value="255"/>
        </xsd:restriction>
      </xsd:simpleType>
    </xsd:element>
    <xsd:element name="GEFID" ma:index="16" nillable="true" ma:displayName="GEFID" ma:internalName="GEFID">
      <xsd:simpleType>
        <xsd:restriction base="dms:Text">
          <xsd:maxLength value="255"/>
        </xsd:restriction>
      </xsd:simpleType>
    </xsd:element>
    <xsd:element name="ProjectTitle" ma:index="17" nillable="true" ma:displayName="ProjectTitle" ma:internalName="ProjectTitle" ma:readOnly="false">
      <xsd:simpleType>
        <xsd:restriction base="dms:Note">
          <xsd:maxLength value="255"/>
        </xsd:restriction>
      </xsd:simpleType>
    </xsd:element>
    <xsd:element name="ProjectType" ma:index="18" nillable="true" ma:displayName="ProjectType" ma:internalName="ProjectType">
      <xsd:simpleType>
        <xsd:restriction base="dms:Text">
          <xsd:maxLength value="255"/>
        </xsd:restriction>
      </xsd:simpleType>
    </xsd:element>
    <xsd:element name="TrustFundType" ma:index="19" nillable="true" ma:displayName="TrustFundType" ma:internalName="TrustFundType">
      <xsd:simpleType>
        <xsd:restriction base="dms:Text">
          <xsd:maxLength value="255"/>
        </xsd:restriction>
      </xsd:simpleType>
    </xsd:element>
    <xsd:element name="GEFCountry" ma:index="23" nillable="true" ma:displayName="GEFCountry" ma:internalName="GEFCountry">
      <xsd:simpleType>
        <xsd:restriction base="dms:Text">
          <xsd:maxLength value="255"/>
        </xsd:restriction>
      </xsd:simpleType>
    </xsd:element>
    <xsd:element name="GEFProjectID" ma:index="24" nillable="true" ma:displayName="GEFProjectID" ma:internalName="GEFProjectID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ede9f9-c657-4e65-88e7-7be717847d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02667f-0271-471b-bd6e-11a2e16def1d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3a0844f6-a59b-4fa4-b58a-6bc4e72871bd}" ma:internalName="TaxCatchAll" ma:showField="CatchAllData" ma:web="ceb00776-aa5c-4fc8-b6fe-5f035152e4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57b53f-0493-42a0-86f6-b9b1333ab06d" elementFormDefault="qualified">
    <xsd:import namespace="http://schemas.microsoft.com/office/2006/documentManagement/types"/>
    <xsd:import namespace="http://schemas.microsoft.com/office/infopath/2007/PartnerControls"/>
    <xsd:element name="MediaServiceAutoTags" ma:index="25" nillable="true" ma:displayName="MediaServiceAutoTags" ma:internalName="MediaServiceAutoTags" ma:readOnly="true">
      <xsd:simpleType>
        <xsd:restriction base="dms:Text"/>
      </xsd:simpleType>
    </xsd:element>
    <xsd:element name="MediaServiceOCR" ma:index="2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3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3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34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aa731-411c-4ce8-a2a6-5b517e250d33" elementFormDefault="qualified">
    <xsd:import namespace="http://schemas.microsoft.com/office/2006/documentManagement/types"/>
    <xsd:import namespace="http://schemas.microsoft.com/office/infopath/2007/PartnerControls"/>
    <xsd:element name="SharedWithUsers" ma:index="2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EFCountry xmlns="ceb00776-aa5c-4fc8-b6fe-5f035152e4b6">Regional</GEFCountry>
    <Classification xmlns="ceb00776-aa5c-4fc8-b6fe-5f035152e4b6" xsi:nil="true"/>
    <Country1 xmlns="ceb00776-aa5c-4fc8-b6fe-5f035152e4b6" xsi:nil="true"/>
    <DocPrefix xmlns="ceb00776-aa5c-4fc8-b6fe-5f035152e4b6">Annexes/appendixes to the project documents</DocPrefix>
    <GEFID xmlns="ceb00776-aa5c-4fc8-b6fe-5f035152e4b6">10797</GEFID>
    <ProjectType xmlns="ceb00776-aa5c-4fc8-b6fe-5f035152e4b6">FSP</ProjectType>
    <GEFProjectID xmlns="ceb00776-aa5c-4fc8-b6fe-5f035152e4b6">e283628d-548b-eb11-a812-000d3a58bd38</GEFProjectID>
    <DocActive xmlns="ceb00776-aa5c-4fc8-b6fe-5f035152e4b6">No</DocActive>
    <DocCategory xmlns="ceb00776-aa5c-4fc8-b6fe-5f035152e4b6" xsi:nil="true"/>
    <FocalArea xmlns="ceb00776-aa5c-4fc8-b6fe-5f035152e4b6">International Waters</FocalArea>
    <DocType xmlns="ceb00776-aa5c-4fc8-b6fe-5f035152e4b6">Roadmap</DocType>
    <ProjectTitle xmlns="ceb00776-aa5c-4fc8-b6fe-5f035152e4b6">GEF Sustainable Groundwater Management In SADC Member States Project Phase 2</ProjectTitle>
    <TrustFundType xmlns="ceb00776-aa5c-4fc8-b6fe-5f035152e4b6">GET</TrustFundType>
    <TaxCatchAll xmlns="3e02667f-0271-471b-bd6e-11a2e16def1d"/>
    <DocumentTitle xmlns="ceb00776-aa5c-4fc8-b6fe-5f035152e4b6">10797 ToC </DocumentTitle>
  </documentManagement>
</p:properties>
</file>

<file path=customXml/itemProps1.xml><?xml version="1.0" encoding="utf-8"?>
<ds:datastoreItem xmlns:ds="http://schemas.openxmlformats.org/officeDocument/2006/customXml" ds:itemID="{F6ADBAA8-D7DE-4A80-9859-DEC0083E43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b00776-aa5c-4fc8-b6fe-5f035152e4b6"/>
    <ds:schemaRef ds:uri="c7ede9f9-c657-4e65-88e7-7be717847d9e"/>
    <ds:schemaRef ds:uri="3e02667f-0271-471b-bd6e-11a2e16def1d"/>
    <ds:schemaRef ds:uri="ff57b53f-0493-42a0-86f6-b9b1333ab06d"/>
    <ds:schemaRef ds:uri="b8caa731-411c-4ce8-a2a6-5b517e250d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E8B8266-01B8-40D2-939F-B1B15B1B755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75BE009-F7A9-4E81-8AD0-19338C0A74C8}">
  <ds:schemaRefs>
    <ds:schemaRef ds:uri="0c867391-8214-4b58-86b3-de07547409f9"/>
    <ds:schemaRef ds:uri="http://www.w3.org/XML/1998/namespace"/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schemas.microsoft.com/sharepoint/v3"/>
    <ds:schemaRef ds:uri="http://schemas.microsoft.com/office/infopath/2007/PartnerControls"/>
    <ds:schemaRef ds:uri="http://schemas.openxmlformats.org/package/2006/metadata/core-properties"/>
    <ds:schemaRef ds:uri="fddef6a8-5936-4909-96e0-2ad7a6b1720b"/>
    <ds:schemaRef ds:uri="http://schemas.microsoft.com/office/2006/metadata/properties"/>
    <ds:schemaRef ds:uri="ceb00776-aa5c-4fc8-b6fe-5f035152e4b6"/>
    <ds:schemaRef ds:uri="3e02667f-0271-471b-bd6e-11a2e16def1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243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Garamond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Shkaratan</dc:creator>
  <cp:lastModifiedBy>Christian Holde Severin</cp:lastModifiedBy>
  <cp:revision>4</cp:revision>
  <dcterms:created xsi:type="dcterms:W3CDTF">2021-03-10T23:18:08Z</dcterms:created>
  <dcterms:modified xsi:type="dcterms:W3CDTF">2021-05-18T14:56:35Z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0x01010000FE34C145B86045B63DA32DFB8FDDBE00F30692405A985C4A8B0A6D5A715BB992</vt:lpwstr>
  </property>
</Properties>
</file>